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sldIdLst>
    <p:sldId id="256" r:id="rId2"/>
    <p:sldId id="273" r:id="rId3"/>
    <p:sldId id="274" r:id="rId4"/>
    <p:sldId id="257" r:id="rId5"/>
    <p:sldId id="275" r:id="rId6"/>
    <p:sldId id="276" r:id="rId7"/>
    <p:sldId id="277" r:id="rId8"/>
    <p:sldId id="278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0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7E463-D00C-5640-BEF7-EEB7BE969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5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C51F5-C53D-BF42-96D7-DDF36AED4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320D8-FABD-3146-A58C-2B79202FD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1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75F8E-72B6-524F-9D18-C5C96DFA3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84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D5C68-8134-D045-BCFC-C886CE3B7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4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90D72-3648-434B-9D5B-49E26F7E3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3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02DEF-A89D-B141-A421-9B886AFD2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6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D0647-F026-524F-BB6D-EC89BB563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83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7AAA4-33E3-5E4C-B0AF-02257C387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7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EC05-FD9D-A046-BA64-B4C57EABA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6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A2431-975E-E94A-9D42-CA65D5DE6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6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66085AA2-C08A-0245-94B0-58A37CA53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tm.org/flipbooks/standards/agendaforaction/html5/index.html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estandards.org/" TargetMode="External"/><Relationship Id="rId4" Type="http://schemas.openxmlformats.org/officeDocument/2006/relationships/hyperlink" Target="http://www.nysed.gov/curriculum-instruction/next-generation-learning-standards-and-assessment-implementation-timeline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math.buffalostate.edu/tgiambrone/MED600/Standards712.doc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Comparison Of Standards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NCTM</a:t>
            </a:r>
          </a:p>
          <a:p>
            <a:r>
              <a:rPr lang="en-US" sz="1800">
                <a:latin typeface="Calibri" charset="0"/>
              </a:rPr>
              <a:t>Number and Operations</a:t>
            </a:r>
          </a:p>
          <a:p>
            <a:r>
              <a:rPr lang="en-US" sz="1800">
                <a:latin typeface="Calibri" charset="0"/>
              </a:rPr>
              <a:t>Algebra</a:t>
            </a:r>
          </a:p>
          <a:p>
            <a:r>
              <a:rPr lang="en-US" sz="1800">
                <a:latin typeface="Calibri" charset="0"/>
              </a:rPr>
              <a:t>Geometry</a:t>
            </a:r>
          </a:p>
          <a:p>
            <a:r>
              <a:rPr lang="en-US" sz="1800">
                <a:latin typeface="Calibri" charset="0"/>
              </a:rPr>
              <a:t>Measurement</a:t>
            </a:r>
          </a:p>
          <a:p>
            <a:r>
              <a:rPr lang="en-US" sz="1800">
                <a:latin typeface="Calibri" charset="0"/>
              </a:rPr>
              <a:t>Data Analysis and Probability</a:t>
            </a:r>
          </a:p>
          <a:p>
            <a:r>
              <a:rPr lang="en-US" sz="1800">
                <a:latin typeface="Calibri" charset="0"/>
              </a:rPr>
              <a:t>*Problem Solving</a:t>
            </a:r>
          </a:p>
          <a:p>
            <a:r>
              <a:rPr lang="en-US" sz="1800">
                <a:latin typeface="Calibri" charset="0"/>
              </a:rPr>
              <a:t>*Reasoning and Proof</a:t>
            </a:r>
          </a:p>
          <a:p>
            <a:r>
              <a:rPr lang="en-US" sz="1800">
                <a:latin typeface="Calibri" charset="0"/>
              </a:rPr>
              <a:t>*Communication</a:t>
            </a:r>
          </a:p>
          <a:p>
            <a:r>
              <a:rPr lang="en-US" sz="1800">
                <a:latin typeface="Calibri" charset="0"/>
              </a:rPr>
              <a:t>*Connections</a:t>
            </a:r>
          </a:p>
          <a:p>
            <a:r>
              <a:rPr lang="en-US" sz="1800">
                <a:latin typeface="Calibri" charset="0"/>
              </a:rPr>
              <a:t>*Representation</a:t>
            </a:r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*</a:t>
            </a:r>
            <a:r>
              <a:rPr lang="en-US" sz="1200">
                <a:latin typeface="Calibri" charset="0"/>
              </a:rPr>
              <a:t>same for all grade levels</a:t>
            </a:r>
          </a:p>
          <a:p>
            <a:endParaRPr lang="en-US">
              <a:latin typeface="Calibri" charset="0"/>
            </a:endParaRPr>
          </a:p>
        </p:txBody>
      </p:sp>
      <p:sp>
        <p:nvSpPr>
          <p:cNvPr id="1027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NYSED</a:t>
            </a:r>
          </a:p>
          <a:p>
            <a:r>
              <a:rPr lang="en-US" sz="2000">
                <a:latin typeface="Calibri" charset="0"/>
              </a:rPr>
              <a:t>Mathematical Reasoning</a:t>
            </a:r>
          </a:p>
          <a:p>
            <a:r>
              <a:rPr lang="en-US" sz="2000">
                <a:latin typeface="Calibri" charset="0"/>
              </a:rPr>
              <a:t>Number and Numeration</a:t>
            </a:r>
          </a:p>
          <a:p>
            <a:r>
              <a:rPr lang="en-US" sz="2000">
                <a:latin typeface="Calibri" charset="0"/>
              </a:rPr>
              <a:t>Operations</a:t>
            </a:r>
          </a:p>
          <a:p>
            <a:r>
              <a:rPr lang="en-US" sz="2000">
                <a:latin typeface="Calibri" charset="0"/>
              </a:rPr>
              <a:t>Modeling/Multiple Representations</a:t>
            </a:r>
          </a:p>
          <a:p>
            <a:r>
              <a:rPr lang="en-US" sz="2000">
                <a:latin typeface="Calibri" charset="0"/>
              </a:rPr>
              <a:t>Measurement</a:t>
            </a:r>
          </a:p>
          <a:p>
            <a:r>
              <a:rPr lang="en-US" sz="2000">
                <a:latin typeface="Calibri" charset="0"/>
              </a:rPr>
              <a:t>Uncertainty</a:t>
            </a:r>
          </a:p>
          <a:p>
            <a:r>
              <a:rPr lang="en-US" sz="2000">
                <a:latin typeface="Calibri" charset="0"/>
              </a:rPr>
              <a:t>Patterns and Functions</a:t>
            </a:r>
            <a:endParaRPr lang="en-US">
              <a:latin typeface="Calibri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Evolution of NCTM Standards</a:t>
            </a:r>
            <a:br>
              <a:rPr lang="en-US" dirty="0" smtClean="0">
                <a:latin typeface="Calibri" charset="0"/>
              </a:rPr>
            </a:br>
            <a:endParaRPr lang="en-US" dirty="0">
              <a:latin typeface="Calibri" charset="0"/>
            </a:endParaRPr>
          </a:p>
        </p:txBody>
      </p:sp>
      <p:pic>
        <p:nvPicPr>
          <p:cNvPr id="19458" name="Picture 4" descr="PSSM_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4724400"/>
            <a:ext cx="523875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2293938" y="1990725"/>
            <a:ext cx="96234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>
                <a:hlinkClick r:id="rId3"/>
              </a:rPr>
              <a:t>https://www.nctm.org/flipbooks/standards/agendaforaction/html5/index.html</a:t>
            </a:r>
            <a:endParaRPr lang="en-US"/>
          </a:p>
          <a:p>
            <a:endParaRPr lang="en-US"/>
          </a:p>
        </p:txBody>
      </p:sp>
      <p:pic>
        <p:nvPicPr>
          <p:cNvPr id="19460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127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743200"/>
            <a:ext cx="127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3505200"/>
            <a:ext cx="6400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Curriculum and Evaluation Standards for School Mathematics on Disk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NYSED</a:t>
            </a:r>
            <a:endParaRPr lang="en-US" dirty="0">
              <a:latin typeface="Calibri" charset="0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Original Standards 1996</a:t>
            </a:r>
          </a:p>
          <a:p>
            <a:r>
              <a:rPr lang="en-US" sz="1800" dirty="0" smtClean="0">
                <a:latin typeface="Calibri" charset="0"/>
              </a:rPr>
              <a:t>Mathematical Reasoning</a:t>
            </a:r>
          </a:p>
          <a:p>
            <a:r>
              <a:rPr lang="en-US" sz="1800" dirty="0" smtClean="0">
                <a:latin typeface="Calibri" charset="0"/>
              </a:rPr>
              <a:t>Number and Numeration</a:t>
            </a:r>
          </a:p>
          <a:p>
            <a:r>
              <a:rPr lang="en-US" sz="1800" dirty="0" smtClean="0">
                <a:latin typeface="Calibri" charset="0"/>
              </a:rPr>
              <a:t>Operations</a:t>
            </a:r>
          </a:p>
          <a:p>
            <a:r>
              <a:rPr lang="en-US" sz="1800" dirty="0" smtClean="0">
                <a:latin typeface="Calibri" charset="0"/>
              </a:rPr>
              <a:t>Modeling/Multiple Representation</a:t>
            </a:r>
          </a:p>
          <a:p>
            <a:r>
              <a:rPr lang="en-US" sz="1800" dirty="0" smtClean="0">
                <a:latin typeface="Calibri" charset="0"/>
              </a:rPr>
              <a:t>Measurement</a:t>
            </a:r>
          </a:p>
          <a:p>
            <a:r>
              <a:rPr lang="en-US" sz="1800" dirty="0" err="1" smtClean="0">
                <a:latin typeface="Calibri" charset="0"/>
              </a:rPr>
              <a:t>Uncertainy</a:t>
            </a:r>
            <a:endParaRPr lang="en-US" sz="1800" dirty="0" smtClean="0">
              <a:latin typeface="Calibri" charset="0"/>
            </a:endParaRPr>
          </a:p>
          <a:p>
            <a:r>
              <a:rPr lang="en-US" sz="1800" dirty="0" smtClean="0">
                <a:latin typeface="Calibri" charset="0"/>
              </a:rPr>
              <a:t>Patterns and Functions</a:t>
            </a:r>
          </a:p>
          <a:p>
            <a:endParaRPr lang="en-US" dirty="0">
              <a:latin typeface="Calibri" charset="0"/>
            </a:endParaRPr>
          </a:p>
        </p:txBody>
      </p:sp>
      <p:sp>
        <p:nvSpPr>
          <p:cNvPr id="20483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Revised  March 2005</a:t>
            </a:r>
          </a:p>
          <a:p>
            <a:r>
              <a:rPr lang="en-US" sz="1800" dirty="0" smtClean="0">
                <a:latin typeface="Calibri" charset="0"/>
              </a:rPr>
              <a:t>Content</a:t>
            </a:r>
          </a:p>
          <a:p>
            <a:pPr lvl="1"/>
            <a:r>
              <a:rPr lang="en-US" sz="1800" dirty="0"/>
              <a:t>Number Sense and Operations </a:t>
            </a:r>
            <a:endParaRPr lang="en-US" sz="1800" dirty="0" smtClean="0"/>
          </a:p>
          <a:p>
            <a:pPr lvl="1"/>
            <a:r>
              <a:rPr lang="en-US" sz="1800" dirty="0"/>
              <a:t> </a:t>
            </a:r>
            <a:r>
              <a:rPr lang="en-US" sz="1800" dirty="0" smtClean="0"/>
              <a:t>Algebra </a:t>
            </a:r>
            <a:r>
              <a:rPr lang="en-US" sz="1800" dirty="0"/>
              <a:t> </a:t>
            </a:r>
          </a:p>
          <a:p>
            <a:pPr lvl="1"/>
            <a:r>
              <a:rPr lang="en-US" sz="1800" dirty="0"/>
              <a:t>Geometry </a:t>
            </a:r>
            <a:r>
              <a:rPr lang="en-US" sz="1800" dirty="0" smtClean="0"/>
              <a:t>Measurement</a:t>
            </a:r>
            <a:endParaRPr lang="en-US" sz="1800" dirty="0"/>
          </a:p>
          <a:p>
            <a:pPr lvl="1"/>
            <a:r>
              <a:rPr lang="en-US" sz="1800" dirty="0"/>
              <a:t>Statistics and Probability Strand</a:t>
            </a:r>
          </a:p>
          <a:p>
            <a:r>
              <a:rPr lang="en-US" sz="1800" dirty="0" smtClean="0">
                <a:latin typeface="Calibri" charset="0"/>
              </a:rPr>
              <a:t>Process Strands</a:t>
            </a:r>
          </a:p>
          <a:p>
            <a:pPr lvl="1"/>
            <a:r>
              <a:rPr lang="en-US" sz="1800" dirty="0"/>
              <a:t>Problem Solving Strand</a:t>
            </a:r>
          </a:p>
          <a:p>
            <a:pPr lvl="1"/>
            <a:r>
              <a:rPr lang="en-US" sz="1800" dirty="0" smtClean="0"/>
              <a:t>Communication </a:t>
            </a:r>
            <a:r>
              <a:rPr lang="en-US" sz="1800" dirty="0"/>
              <a:t> </a:t>
            </a:r>
            <a:r>
              <a:rPr lang="en-US" sz="1800" dirty="0" smtClean="0"/>
              <a:t>Connections</a:t>
            </a:r>
            <a:endParaRPr lang="en-US" sz="1800" dirty="0"/>
          </a:p>
          <a:p>
            <a:pPr lvl="1"/>
            <a:r>
              <a:rPr lang="en-US" sz="1800" dirty="0"/>
              <a:t>Representation </a:t>
            </a:r>
            <a:r>
              <a:rPr lang="en-US" sz="1800" dirty="0" smtClean="0"/>
              <a:t>Strand</a:t>
            </a: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Organization</a:t>
            </a:r>
          </a:p>
        </p:txBody>
      </p:sp>
      <p:sp>
        <p:nvSpPr>
          <p:cNvPr id="2050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Middle School</a:t>
            </a:r>
          </a:p>
          <a:p>
            <a:r>
              <a:rPr lang="en-US" sz="1800">
                <a:latin typeface="Calibri" charset="0"/>
              </a:rPr>
              <a:t>Number and Operations</a:t>
            </a:r>
          </a:p>
          <a:p>
            <a:r>
              <a:rPr lang="en-US" sz="1800">
                <a:latin typeface="Calibri" charset="0"/>
              </a:rPr>
              <a:t>Algebra</a:t>
            </a:r>
          </a:p>
          <a:p>
            <a:r>
              <a:rPr lang="en-US" sz="1800">
                <a:latin typeface="Calibri" charset="0"/>
              </a:rPr>
              <a:t>Geometry</a:t>
            </a:r>
          </a:p>
          <a:p>
            <a:r>
              <a:rPr lang="en-US" sz="1800">
                <a:latin typeface="Calibri" charset="0"/>
              </a:rPr>
              <a:t>Measurement</a:t>
            </a:r>
          </a:p>
          <a:p>
            <a:r>
              <a:rPr lang="en-US" sz="1800">
                <a:latin typeface="Calibri" charset="0"/>
              </a:rPr>
              <a:t>Data Analysis and Probability</a:t>
            </a:r>
          </a:p>
          <a:p>
            <a:r>
              <a:rPr lang="en-US" sz="1800">
                <a:latin typeface="Calibri" charset="0"/>
              </a:rPr>
              <a:t>Process Standards</a:t>
            </a:r>
            <a:endParaRPr lang="en-US">
              <a:latin typeface="Calibri" charset="0"/>
            </a:endParaRPr>
          </a:p>
          <a:p>
            <a:endParaRPr lang="en-US">
              <a:latin typeface="Calibri" charset="0"/>
            </a:endParaRPr>
          </a:p>
        </p:txBody>
      </p:sp>
      <p:sp>
        <p:nvSpPr>
          <p:cNvPr id="2051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Middle School</a:t>
            </a:r>
          </a:p>
          <a:p>
            <a:r>
              <a:rPr lang="en-US" sz="1800">
                <a:latin typeface="Calibri" charset="0"/>
              </a:rPr>
              <a:t>Number and Operations</a:t>
            </a:r>
          </a:p>
          <a:p>
            <a:r>
              <a:rPr lang="en-US" sz="1800">
                <a:latin typeface="Calibri" charset="0"/>
              </a:rPr>
              <a:t>Algebra</a:t>
            </a:r>
          </a:p>
          <a:p>
            <a:r>
              <a:rPr lang="en-US" sz="1800">
                <a:latin typeface="Calibri" charset="0"/>
              </a:rPr>
              <a:t>Geometry</a:t>
            </a:r>
          </a:p>
          <a:p>
            <a:r>
              <a:rPr lang="en-US" sz="1800">
                <a:latin typeface="Calibri" charset="0"/>
              </a:rPr>
              <a:t>Measurement</a:t>
            </a:r>
          </a:p>
          <a:p>
            <a:r>
              <a:rPr lang="en-US" sz="1800">
                <a:latin typeface="Calibri" charset="0"/>
              </a:rPr>
              <a:t>Data Analysis and Probability</a:t>
            </a:r>
          </a:p>
          <a:p>
            <a:r>
              <a:rPr lang="en-US" sz="1800">
                <a:latin typeface="Calibri" charset="0"/>
              </a:rPr>
              <a:t>Process Standards</a:t>
            </a:r>
            <a:endParaRPr lang="en-US">
              <a:latin typeface="Calibri" charset="0"/>
            </a:endParaRPr>
          </a:p>
          <a:p>
            <a:endParaRPr lang="en-US">
              <a:latin typeface="Calibri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Line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587427"/>
              </p:ext>
            </p:extLst>
          </p:nvPr>
        </p:nvGraphicFramePr>
        <p:xfrm>
          <a:off x="685800" y="1447800"/>
          <a:ext cx="79248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State</a:t>
                      </a:r>
                      <a:r>
                        <a:rPr lang="en-US" baseline="0" dirty="0" smtClean="0"/>
                        <a:t> Courses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1990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NCTM</a:t>
                      </a:r>
                      <a:r>
                        <a:rPr lang="en-US" baseline="0" dirty="0" smtClean="0"/>
                        <a:t> Standards for Curriculum and evaluation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 Compact for Learning.   Course 1,2,3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HW Bushes outgoing recommendations for Standards</a:t>
                      </a:r>
                      <a:r>
                        <a:rPr lang="en-US" baseline="0" dirty="0" smtClean="0"/>
                        <a:t> for Core Subjects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a part of the Compact.</a:t>
                      </a:r>
                      <a:r>
                        <a:rPr lang="en-US" baseline="0" dirty="0" smtClean="0"/>
                        <a:t>  MST State Standards were developed.  NYSED 1996 </a:t>
                      </a:r>
                    </a:p>
                    <a:p>
                      <a:r>
                        <a:rPr lang="en-US" baseline="0" dirty="0" smtClean="0"/>
                        <a:t>Math A and Math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2000-1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NCTM 2000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Disaster</a:t>
                      </a:r>
                      <a:r>
                        <a:rPr lang="en-US" baseline="0" dirty="0" smtClean="0"/>
                        <a:t> with June 2003 Revise Commission for Math Core Standards  Math A required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2002-5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Leave No Child Behind Act. Mandatory Testing Testing implemented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NYSED Standards.</a:t>
                      </a:r>
                      <a:r>
                        <a:rPr lang="en-US" baseline="0" dirty="0" smtClean="0"/>
                        <a:t> Testing 3-8. HS </a:t>
                      </a:r>
                      <a:r>
                        <a:rPr lang="en-US" baseline="0" dirty="0" err="1" smtClean="0"/>
                        <a:t>Alg</a:t>
                      </a:r>
                      <a:r>
                        <a:rPr lang="en-US" baseline="0" dirty="0" smtClean="0"/>
                        <a:t> 1 Required.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385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Line Continued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946306"/>
              </p:ext>
            </p:extLst>
          </p:nvPr>
        </p:nvGraphicFramePr>
        <p:xfrm>
          <a:off x="685800" y="1447800"/>
          <a:ext cx="7924800" cy="5120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State</a:t>
                      </a:r>
                      <a:r>
                        <a:rPr lang="en-US" baseline="0" dirty="0" smtClean="0"/>
                        <a:t> Courses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2007-9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Core Curriculum Developed From</a:t>
                      </a:r>
                      <a:r>
                        <a:rPr lang="en-US" baseline="0" dirty="0" smtClean="0"/>
                        <a:t> the </a:t>
                      </a:r>
                      <a:r>
                        <a:rPr lang="en-US" dirty="0" smtClean="0"/>
                        <a:t> the National Board of Governors. http://</a:t>
                      </a:r>
                      <a:r>
                        <a:rPr lang="en-US" dirty="0" err="1" smtClean="0"/>
                        <a:t>www.corestandards.org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Algebra 1</a:t>
                      </a:r>
                      <a:r>
                        <a:rPr lang="en-US" baseline="0" dirty="0" smtClean="0"/>
                        <a:t> Geometry and Algebra II</a:t>
                      </a:r>
                    </a:p>
                    <a:p>
                      <a:r>
                        <a:rPr lang="en-US" baseline="0" dirty="0" smtClean="0"/>
                        <a:t>NY State </a:t>
                      </a:r>
                      <a:r>
                        <a:rPr lang="en-US" baseline="0" dirty="0" err="1" smtClean="0"/>
                        <a:t>institues</a:t>
                      </a:r>
                      <a:r>
                        <a:rPr lang="en-US" baseline="0" dirty="0" smtClean="0"/>
                        <a:t> reform and </a:t>
                      </a:r>
                      <a:r>
                        <a:rPr lang="en-US" baseline="0" dirty="0" err="1" smtClean="0"/>
                        <a:t>accountabiliy</a:t>
                      </a:r>
                      <a:r>
                        <a:rPr lang="en-US" baseline="0" dirty="0" smtClean="0"/>
                        <a:t> initiative.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Obama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Adminstration</a:t>
                      </a:r>
                      <a:r>
                        <a:rPr lang="en-US" baseline="0" dirty="0" smtClean="0"/>
                        <a:t> Creates Race to 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NY State Applies and is awarded.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r>
                        <a:rPr lang="en-US" baseline="0" dirty="0" smtClean="0"/>
                        <a:t> –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Race to top must Adoption of CORE Curriculum.   Evaluate Teachers Based Upon Student Outcomes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Adopted Core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Developed Engage NY for curriculum materials. </a:t>
                      </a:r>
                    </a:p>
                    <a:p>
                      <a:r>
                        <a:rPr lang="en-US" dirty="0" smtClean="0"/>
                        <a:t>https://</a:t>
                      </a:r>
                      <a:r>
                        <a:rPr lang="en-US" dirty="0" err="1" smtClean="0"/>
                        <a:t>www.engageny.org</a:t>
                      </a:r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2016-</a:t>
                      </a:r>
                      <a:r>
                        <a:rPr lang="en-US" baseline="0" dirty="0" smtClean="0"/>
                        <a:t> 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Suspended</a:t>
                      </a:r>
                      <a:r>
                        <a:rPr lang="en-US" baseline="0" dirty="0" smtClean="0"/>
                        <a:t>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r>
                        <a:rPr lang="en-US" baseline="0" dirty="0" smtClean="0"/>
                        <a:t> Generation Core</a:t>
                      </a:r>
                    </a:p>
                    <a:p>
                      <a:r>
                        <a:rPr lang="en-US" baseline="0" dirty="0" smtClean="0"/>
                        <a:t>Curriculum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280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Objective. Answer these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does the word Standard Change from </a:t>
            </a:r>
          </a:p>
          <a:p>
            <a:r>
              <a:rPr lang="en-US" dirty="0" smtClean="0"/>
              <a:t>NCTM 1989 (Your disk)</a:t>
            </a:r>
          </a:p>
          <a:p>
            <a:r>
              <a:rPr lang="en-US" dirty="0" smtClean="0"/>
              <a:t>NYSED 1996</a:t>
            </a:r>
          </a:p>
          <a:p>
            <a:r>
              <a:rPr lang="en-US" dirty="0" smtClean="0"/>
              <a:t>NCTM 2000 Your Disk</a:t>
            </a:r>
          </a:p>
          <a:p>
            <a:r>
              <a:rPr lang="en-US" dirty="0" smtClean="0">
                <a:hlinkClick r:id="rId2"/>
              </a:rPr>
              <a:t>NYSED 2005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Core Curriculum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NYSED New Generation. 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What would the expectation change from </a:t>
            </a:r>
            <a:r>
              <a:rPr lang="en-US" dirty="0" smtClean="0"/>
              <a:t>year </a:t>
            </a:r>
            <a:r>
              <a:rPr lang="en-US" dirty="0"/>
              <a:t>to </a:t>
            </a:r>
            <a:r>
              <a:rPr lang="en-US" dirty="0" smtClean="0"/>
              <a:t>year? </a:t>
            </a:r>
          </a:p>
          <a:p>
            <a:r>
              <a:rPr lang="en-US" dirty="0" smtClean="0"/>
              <a:t>You are asked to write a question for the regents exam involving the concepts of a quadratic equation for each of these years at 7 -12 level. </a:t>
            </a:r>
          </a:p>
        </p:txBody>
      </p:sp>
    </p:spTree>
    <p:extLst>
      <p:ext uri="{BB962C8B-B14F-4D97-AF65-F5344CB8AC3E}">
        <p14:creationId xmlns:p14="http://schemas.microsoft.com/office/powerpoint/2010/main" val="167083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79667" y="3198168"/>
            <a:ext cx="1846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3003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</TotalTime>
  <Words>399</Words>
  <Application>Microsoft Macintosh PowerPoint</Application>
  <PresentationFormat>On-screen Show (4:3)</PresentationFormat>
  <Paragraphs>107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Comparison Of Standards</vt:lpstr>
      <vt:lpstr>Evolution of NCTM Standards </vt:lpstr>
      <vt:lpstr>NYSED</vt:lpstr>
      <vt:lpstr>Organization</vt:lpstr>
      <vt:lpstr>Time Line</vt:lpstr>
      <vt:lpstr>Time Line Continued</vt:lpstr>
      <vt:lpstr>Objective. Answer these questions</vt:lpstr>
      <vt:lpstr>PowerPoint Presentation</vt:lpstr>
    </vt:vector>
  </TitlesOfParts>
  <Company>Buffalo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Standards</dc:title>
  <dc:creator>Computing Services</dc:creator>
  <cp:lastModifiedBy>Thomas M. Giambrone</cp:lastModifiedBy>
  <cp:revision>29</cp:revision>
  <dcterms:created xsi:type="dcterms:W3CDTF">2002-02-06T18:19:35Z</dcterms:created>
  <dcterms:modified xsi:type="dcterms:W3CDTF">2018-11-14T22:30:53Z</dcterms:modified>
</cp:coreProperties>
</file>